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6" r:id="rId3"/>
    <p:sldId id="258" r:id="rId5"/>
    <p:sldId id="260" r:id="rId6"/>
    <p:sldId id="259" r:id="rId7"/>
    <p:sldId id="310" r:id="rId8"/>
    <p:sldId id="311" r:id="rId9"/>
    <p:sldId id="312" r:id="rId10"/>
    <p:sldId id="313" r:id="rId11"/>
    <p:sldId id="261" r:id="rId12"/>
    <p:sldId id="314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287" r:id="rId26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51718D"/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696E4-E96D-4B3D-BECE-4E0846A49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86CB-CDC0-4E06-A333-C2E5844E76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F1550-273F-4C78-8324-1DB8623B4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85AAB-E8F4-4A98-A711-E7C44768F2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>
            <a:off x="6520815" y="3514725"/>
            <a:ext cx="643890" cy="913448"/>
          </a:xfrm>
          <a:prstGeom prst="rtTriangle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直角三角形 4"/>
          <p:cNvSpPr/>
          <p:nvPr/>
        </p:nvSpPr>
        <p:spPr>
          <a:xfrm>
            <a:off x="5615940" y="139542"/>
            <a:ext cx="491014" cy="714851"/>
          </a:xfrm>
          <a:prstGeom prst="rtTriangle">
            <a:avLst/>
          </a:prstGeom>
          <a:solidFill>
            <a:srgbClr val="517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33af44c9fe23df8286f99d06e678fd1b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738019" y="-38258"/>
            <a:ext cx="4018121" cy="3860006"/>
          </a:xfrm>
          <a:prstGeom prst="rect">
            <a:avLst/>
          </a:prstGeom>
        </p:spPr>
      </p:pic>
      <p:sp>
        <p:nvSpPr>
          <p:cNvPr id="4" name="等腰三角形 3"/>
          <p:cNvSpPr/>
          <p:nvPr/>
        </p:nvSpPr>
        <p:spPr>
          <a:xfrm rot="10800000">
            <a:off x="5539264" y="1907857"/>
            <a:ext cx="702945" cy="433388"/>
          </a:xfrm>
          <a:prstGeom prst="triangl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直角三角形 5"/>
          <p:cNvSpPr/>
          <p:nvPr/>
        </p:nvSpPr>
        <p:spPr>
          <a:xfrm rot="10800000">
            <a:off x="5429250" y="2809875"/>
            <a:ext cx="289084" cy="434340"/>
          </a:xfrm>
          <a:prstGeom prst="rtTriangle">
            <a:avLst/>
          </a:prstGeom>
          <a:solidFill>
            <a:srgbClr val="335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等腰三角形 6"/>
          <p:cNvSpPr/>
          <p:nvPr/>
        </p:nvSpPr>
        <p:spPr>
          <a:xfrm rot="10800000">
            <a:off x="5737860" y="3529489"/>
            <a:ext cx="504349" cy="292894"/>
          </a:xfrm>
          <a:prstGeom prst="triangl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直角三角形 7"/>
          <p:cNvSpPr/>
          <p:nvPr/>
        </p:nvSpPr>
        <p:spPr>
          <a:xfrm>
            <a:off x="6812757" y="3822383"/>
            <a:ext cx="289084" cy="434340"/>
          </a:xfrm>
          <a:prstGeom prst="rtTriangle">
            <a:avLst/>
          </a:prstGeom>
          <a:solidFill>
            <a:srgbClr val="335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398621" y="268347"/>
            <a:ext cx="51025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5171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数据挖掘竞赛汇报</a:t>
            </a:r>
            <a:endParaRPr lang="zh-CN" altLang="en-US" sz="3600" b="1" dirty="0">
              <a:solidFill>
                <a:srgbClr val="5171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2920" y="4091305"/>
            <a:ext cx="4194810" cy="397510"/>
          </a:xfrm>
          <a:prstGeom prst="rect">
            <a:avLst/>
          </a:prstGeom>
          <a:solidFill>
            <a:srgbClr val="335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等腰三角形 1"/>
          <p:cNvSpPr/>
          <p:nvPr/>
        </p:nvSpPr>
        <p:spPr>
          <a:xfrm rot="10800000">
            <a:off x="4697730" y="79534"/>
            <a:ext cx="1234440" cy="834390"/>
          </a:xfrm>
          <a:prstGeom prst="triangle">
            <a:avLst/>
          </a:prstGeom>
          <a:noFill/>
          <a:ln>
            <a:solidFill>
              <a:srgbClr val="51718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02841" y="4121444"/>
            <a:ext cx="4553426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：刘婷           汇报时间：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2020.12.7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Detektivbyrån - Camp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2040" y="-712470"/>
            <a:ext cx="609600" cy="6096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375" y="1425575"/>
            <a:ext cx="4697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 smtClean="0">
                <a:solidFill>
                  <a:srgbClr val="5171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竞赛题目：</a:t>
            </a:r>
            <a:r>
              <a:rPr lang="zh-CN" altLang="en-US" sz="3200" b="1" dirty="0" smtClean="0">
                <a:solidFill>
                  <a:srgbClr val="5171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空气质量预测</a:t>
            </a:r>
            <a:endParaRPr lang="zh-CN" altLang="en-US" sz="3200" b="1" dirty="0" smtClean="0">
              <a:solidFill>
                <a:srgbClr val="5171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375" y="2280285"/>
            <a:ext cx="6091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 smtClean="0">
                <a:solidFill>
                  <a:srgbClr val="5171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竞赛来源：DataCastle数据城堡</a:t>
            </a:r>
            <a:endParaRPr lang="zh-CN" altLang="en-US" sz="3200" b="1" dirty="0" smtClean="0">
              <a:solidFill>
                <a:srgbClr val="5171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 animBg="1"/>
      <p:bldP spid="5" grpId="0" animBg="1"/>
      <p:bldP spid="4" grpId="0" animBg="1"/>
      <p:bldP spid="6" grpId="0" animBg="1"/>
      <p:bldP spid="7" grpId="0" animBg="1"/>
      <p:bldP spid="8" grpId="0" animBg="1"/>
      <p:bldP spid="11" grpId="0"/>
      <p:bldP spid="13" grpId="0" bldLvl="0" animBg="1"/>
      <p:bldP spid="2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4"/>
          <p:cNvSpPr txBox="1"/>
          <p:nvPr/>
        </p:nvSpPr>
        <p:spPr>
          <a:xfrm>
            <a:off x="6322516" y="664727"/>
            <a:ext cx="1675130" cy="1731244"/>
          </a:xfrm>
          <a:prstGeom prst="rect">
            <a:avLst/>
          </a:prstGeom>
          <a:noFill/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altLang="zh-CN" sz="9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2185035" y="1456690"/>
            <a:ext cx="4017645" cy="94996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8580" y="2692400"/>
            <a:ext cx="3002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33af44c9fe23df8286f99d06e678fd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505325">
            <a:off x="6492319" y="1811664"/>
            <a:ext cx="5376448" cy="5164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9420" y="69723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正态分布可能性检测，并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y的分布情况</a:t>
            </a:r>
            <a:endParaRPr lang="en-US" altLang="zh-CN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14330" y="1912749"/>
            <a:ext cx="4297045" cy="1434645"/>
            <a:chOff x="1074709" y="3042407"/>
            <a:chExt cx="4297045" cy="1434645"/>
          </a:xfrm>
        </p:grpSpPr>
        <p:sp>
          <p:nvSpPr>
            <p:cNvPr id="28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1"/>
            <p:cNvSpPr txBox="1"/>
            <p:nvPr/>
          </p:nvSpPr>
          <p:spPr bwMode="auto">
            <a:xfrm>
              <a:off x="1163081" y="4264779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5"/>
            <p:cNvSpPr/>
            <p:nvPr/>
          </p:nvSpPr>
          <p:spPr>
            <a:xfrm>
              <a:off x="1369984" y="3042407"/>
              <a:ext cx="4001770" cy="118427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ctr"/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预测的</a:t>
              </a:r>
              <a:r>
                <a:rPr 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Label(pm2.5)</a:t>
              </a:r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</a:t>
              </a:r>
              <a:r>
                <a:rPr 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正态分布可能性检测，偏度是右偏的，峰度4.9左右，与正态分布相距较远。</a:t>
              </a:r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134620" y="1157605"/>
          <a:ext cx="4759960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705475" imgH="4295775" progId="Paint.Picture">
                  <p:embed/>
                </p:oleObj>
              </mc:Choice>
              <mc:Fallback>
                <p:oleObj name="" r:id="rId1" imgW="5705475" imgH="42957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620" y="1157605"/>
                        <a:ext cx="4759960" cy="307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9420" y="69723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线性分布可能性检测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y的分布情况</a:t>
            </a:r>
            <a:endParaRPr lang="en-US" altLang="zh-CN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14330" y="1912749"/>
            <a:ext cx="4297045" cy="1434645"/>
            <a:chOff x="1074709" y="3042407"/>
            <a:chExt cx="4297045" cy="1434645"/>
          </a:xfrm>
        </p:grpSpPr>
        <p:sp>
          <p:nvSpPr>
            <p:cNvPr id="28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1"/>
            <p:cNvSpPr txBox="1"/>
            <p:nvPr/>
          </p:nvSpPr>
          <p:spPr bwMode="auto">
            <a:xfrm>
              <a:off x="1163081" y="4264779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5"/>
            <p:cNvSpPr/>
            <p:nvPr/>
          </p:nvSpPr>
          <p:spPr>
            <a:xfrm>
              <a:off x="1369984" y="3042407"/>
              <a:ext cx="4001770" cy="118427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ctr"/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预测的</a:t>
              </a:r>
              <a:r>
                <a:rPr 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Label(</a:t>
              </a:r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pm2.5</a:t>
              </a:r>
              <a:r>
                <a:rPr 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值线性分布可能性检测，probplot函数计算一个当前样本最可能的线性分布， 并用plt展示出来，我们可以直观的看到线性拟合程度并不好</a:t>
              </a:r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8" name="对象 17"/>
          <p:cNvGraphicFramePr/>
          <p:nvPr/>
        </p:nvGraphicFramePr>
        <p:xfrm>
          <a:off x="439420" y="1212215"/>
          <a:ext cx="3938270" cy="319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" imgW="5915025" imgH="4391025" progId="Paint.Picture">
                  <p:embed/>
                </p:oleObj>
              </mc:Choice>
              <mc:Fallback>
                <p:oleObj name="" r:id="rId1" imgW="5915025" imgH="4391025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9420" y="1212215"/>
                        <a:ext cx="3938270" cy="3195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455" y="78232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log转换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802880" y="2379474"/>
            <a:ext cx="4297045" cy="1434645"/>
            <a:chOff x="1074709" y="3042407"/>
            <a:chExt cx="4297045" cy="1434645"/>
          </a:xfrm>
        </p:grpSpPr>
        <p:sp>
          <p:nvSpPr>
            <p:cNvPr id="28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1"/>
            <p:cNvSpPr txBox="1"/>
            <p:nvPr/>
          </p:nvSpPr>
          <p:spPr bwMode="auto">
            <a:xfrm>
              <a:off x="1163081" y="4264779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5"/>
            <p:cNvSpPr/>
            <p:nvPr/>
          </p:nvSpPr>
          <p:spPr>
            <a:xfrm>
              <a:off x="1369984" y="3042407"/>
              <a:ext cx="4001770" cy="118427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ctr"/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做log转换，然后看分布。</a:t>
              </a:r>
              <a:r>
                <a:rPr 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虽然</a:t>
              </a:r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0值做log转换会出错，</a:t>
              </a:r>
              <a:r>
                <a:rPr 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</a:t>
              </a:r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0值只有2条，</a:t>
              </a:r>
              <a:r>
                <a:rPr 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</a:t>
              </a:r>
              <a:r>
                <a:rPr 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去</a:t>
              </a:r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掉</a:t>
              </a:r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338455" y="1434465"/>
          <a:ext cx="7918450" cy="56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72275" imgH="238125" progId="Paint.Picture">
                  <p:embed/>
                </p:oleObj>
              </mc:Choice>
              <mc:Fallback>
                <p:oleObj name="" r:id="rId1" imgW="6772275" imgH="2381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8455" y="1434465"/>
                        <a:ext cx="7918450" cy="566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455" y="78232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log转换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后的分布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3400" y="3329940"/>
            <a:ext cx="7626350" cy="1434465"/>
            <a:chOff x="1074709" y="3042407"/>
            <a:chExt cx="4297045" cy="1434645"/>
          </a:xfrm>
        </p:grpSpPr>
        <p:sp>
          <p:nvSpPr>
            <p:cNvPr id="28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1"/>
            <p:cNvSpPr txBox="1"/>
            <p:nvPr/>
          </p:nvSpPr>
          <p:spPr bwMode="auto">
            <a:xfrm>
              <a:off x="1163081" y="4264779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5"/>
            <p:cNvSpPr/>
            <p:nvPr/>
          </p:nvSpPr>
          <p:spPr>
            <a:xfrm>
              <a:off x="1369984" y="3042407"/>
              <a:ext cx="4001770" cy="118427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ctr"/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经过log转换过后，分布好了</a:t>
              </a:r>
              <a:r>
                <a:rPr 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很多</a:t>
              </a:r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。基本上可以进行线性拟合了。</a:t>
              </a:r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8" name="对象 17"/>
          <p:cNvGraphicFramePr/>
          <p:nvPr/>
        </p:nvGraphicFramePr>
        <p:xfrm>
          <a:off x="338455" y="1242695"/>
          <a:ext cx="4117975" cy="235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" imgW="4114800" imgH="2352675" progId="Paint.Picture">
                  <p:embed/>
                </p:oleObj>
              </mc:Choice>
              <mc:Fallback>
                <p:oleObj name="" r:id="rId1" imgW="4114800" imgH="2352675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8455" y="1242695"/>
                        <a:ext cx="4117975" cy="2354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4436745" y="1242695"/>
          <a:ext cx="4374515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4076700" imgH="2705100" progId="Paint.Picture">
                  <p:embed/>
                </p:oleObj>
              </mc:Choice>
              <mc:Fallback>
                <p:oleObj name="" r:id="rId3" imgW="4076700" imgH="27051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6745" y="1242695"/>
                        <a:ext cx="4374515" cy="226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4"/>
          <p:cNvSpPr txBox="1"/>
          <p:nvPr/>
        </p:nvSpPr>
        <p:spPr>
          <a:xfrm>
            <a:off x="6322516" y="664727"/>
            <a:ext cx="1675130" cy="1731244"/>
          </a:xfrm>
          <a:prstGeom prst="rect">
            <a:avLst/>
          </a:prstGeom>
          <a:noFill/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altLang="zh-CN" sz="9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2185035" y="1445895"/>
            <a:ext cx="4017645" cy="94996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06955" y="2646680"/>
            <a:ext cx="3895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r>
              <a:rPr lang="zh-CN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33af44c9fe23df8286f99d06e678fd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505325">
            <a:off x="6492319" y="1811664"/>
            <a:ext cx="5376448" cy="5164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数据挖掘建模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455" y="78232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</a:t>
            </a:r>
            <a:r>
              <a:rPr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各个特征间的相关性</a:t>
            </a:r>
            <a:endParaRPr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338455" y="1243330"/>
          <a:ext cx="6801485" cy="317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676900" imgH="3171825" progId="Paint.Picture">
                  <p:embed/>
                </p:oleObj>
              </mc:Choice>
              <mc:Fallback>
                <p:oleObj name="" r:id="rId1" imgW="5676900" imgH="31718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8455" y="1243330"/>
                        <a:ext cx="6801485" cy="3173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数据挖掘建模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455" y="78232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</a:t>
            </a:r>
            <a:r>
              <a:rPr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各个特征间的相关性</a:t>
            </a:r>
            <a:endParaRPr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8" name="对象 17"/>
          <p:cNvGraphicFramePr/>
          <p:nvPr/>
        </p:nvGraphicFramePr>
        <p:xfrm>
          <a:off x="247015" y="1434465"/>
          <a:ext cx="3986530" cy="2345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" imgW="5800725" imgH="4276725" progId="Paint.Picture">
                  <p:embed/>
                </p:oleObj>
              </mc:Choice>
              <mc:Fallback>
                <p:oleObj name="" r:id="rId1" imgW="5800725" imgH="4276725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7015" y="1434465"/>
                        <a:ext cx="3986530" cy="2345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4514215" y="1492250"/>
          <a:ext cx="4213860" cy="2158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5457825" imgH="4048125" progId="Paint.Picture">
                  <p:embed/>
                </p:oleObj>
              </mc:Choice>
              <mc:Fallback>
                <p:oleObj name="" r:id="rId3" imgW="5457825" imgH="40481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215" y="1492250"/>
                        <a:ext cx="4213860" cy="2158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426085" y="3985260"/>
            <a:ext cx="62052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从散点图分布看，风速和降雨好像和Label(pm2.5)关系还挺大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其他特征没发现太大关系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数据挖掘建模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455" y="78232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</a:t>
            </a:r>
            <a:r>
              <a:rPr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各个特征间的相关性</a:t>
            </a:r>
            <a:endParaRPr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4602480" y="1242695"/>
          <a:ext cx="3760470" cy="2525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800725" imgH="4086225" progId="Paint.Picture">
                  <p:embed/>
                </p:oleObj>
              </mc:Choice>
              <mc:Fallback>
                <p:oleObj name="" r:id="rId1" imgW="5800725" imgH="40862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02480" y="1242695"/>
                        <a:ext cx="3760470" cy="2525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/>
          <p:nvPr/>
        </p:nvGraphicFramePr>
        <p:xfrm>
          <a:off x="737870" y="1325880"/>
          <a:ext cx="3351530" cy="249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3" imgW="5915025" imgH="4162425" progId="Paint.Picture">
                  <p:embed/>
                </p:oleObj>
              </mc:Choice>
              <mc:Fallback>
                <p:oleObj name="" r:id="rId3" imgW="5915025" imgH="41624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70" y="1325880"/>
                        <a:ext cx="3351530" cy="2491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518160" y="3817620"/>
            <a:ext cx="71558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从散点图分布看，风速和降雨好像和Label(pm2.5)关系还挺大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其他特征没发现太大关系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数据挖掘建模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455" y="78232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建立线性模型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18160" y="3817620"/>
            <a:ext cx="71558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先把数据类型改为float32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0" name="对象 19"/>
          <p:cNvGraphicFramePr/>
          <p:nvPr/>
        </p:nvGraphicFramePr>
        <p:xfrm>
          <a:off x="631825" y="1326515"/>
          <a:ext cx="5023485" cy="249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" imgW="5019675" imgH="2828925" progId="Paint.Picture">
                  <p:embed/>
                </p:oleObj>
              </mc:Choice>
              <mc:Fallback>
                <p:oleObj name="" r:id="rId1" imgW="5019675" imgH="28289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1825" y="1326515"/>
                        <a:ext cx="5023485" cy="249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>
          <a:xfrm>
            <a:off x="4216438" y="3373911"/>
            <a:ext cx="697772" cy="621905"/>
          </a:xfrm>
          <a:prstGeom prst="ellipse">
            <a:avLst/>
          </a:prstGeom>
          <a:solidFill>
            <a:srgbClr val="5171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7" name="椭圆 56"/>
          <p:cNvSpPr/>
          <p:nvPr/>
        </p:nvSpPr>
        <p:spPr>
          <a:xfrm>
            <a:off x="4223385" y="2261235"/>
            <a:ext cx="697865" cy="621665"/>
          </a:xfrm>
          <a:prstGeom prst="ellipse">
            <a:avLst/>
          </a:prstGeom>
          <a:solidFill>
            <a:srgbClr val="5171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椭圆 51"/>
          <p:cNvSpPr/>
          <p:nvPr/>
        </p:nvSpPr>
        <p:spPr>
          <a:xfrm>
            <a:off x="4260253" y="1172048"/>
            <a:ext cx="697772" cy="621905"/>
          </a:xfrm>
          <a:prstGeom prst="ellipse">
            <a:avLst/>
          </a:prstGeom>
          <a:solidFill>
            <a:srgbClr val="5171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44" name="组合 43"/>
          <p:cNvGrpSpPr/>
          <p:nvPr/>
        </p:nvGrpSpPr>
        <p:grpSpPr>
          <a:xfrm>
            <a:off x="4316860" y="1103439"/>
            <a:ext cx="3317237" cy="690245"/>
            <a:chOff x="3963814" y="610797"/>
            <a:chExt cx="3317237" cy="690245"/>
          </a:xfrm>
        </p:grpSpPr>
        <p:sp>
          <p:nvSpPr>
            <p:cNvPr id="30" name="TextBox 37"/>
            <p:cNvSpPr txBox="1"/>
            <p:nvPr/>
          </p:nvSpPr>
          <p:spPr>
            <a:xfrm>
              <a:off x="3963814" y="747322"/>
              <a:ext cx="598170" cy="553720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39"/>
            <p:cNvSpPr txBox="1"/>
            <p:nvPr/>
          </p:nvSpPr>
          <p:spPr>
            <a:xfrm>
              <a:off x="4883657" y="610797"/>
              <a:ext cx="2397394" cy="6223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竞赛简介</a:t>
              </a:r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42"/>
          <p:cNvSpPr txBox="1"/>
          <p:nvPr/>
        </p:nvSpPr>
        <p:spPr>
          <a:xfrm>
            <a:off x="4302760" y="2214880"/>
            <a:ext cx="539115" cy="71564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7"/>
          <p:cNvSpPr txBox="1"/>
          <p:nvPr/>
        </p:nvSpPr>
        <p:spPr>
          <a:xfrm>
            <a:off x="4302760" y="3419475"/>
            <a:ext cx="549910" cy="53086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 descr="33af44c9fe23df8286f99d06e678fd1b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-412750" y="-247967"/>
            <a:ext cx="4018121" cy="3860006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3858439" y="-44"/>
            <a:ext cx="151559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2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39"/>
          <p:cNvSpPr txBox="1"/>
          <p:nvPr/>
        </p:nvSpPr>
        <p:spPr>
          <a:xfrm>
            <a:off x="5295123" y="2261044"/>
            <a:ext cx="2397394" cy="6223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39"/>
          <p:cNvSpPr txBox="1"/>
          <p:nvPr/>
        </p:nvSpPr>
        <p:spPr>
          <a:xfrm>
            <a:off x="5373863" y="3327844"/>
            <a:ext cx="2397394" cy="6223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211358" y="4431821"/>
            <a:ext cx="697772" cy="621905"/>
          </a:xfrm>
          <a:prstGeom prst="ellipse">
            <a:avLst/>
          </a:prstGeom>
          <a:solidFill>
            <a:srgbClr val="5171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7" name="TextBox 47"/>
          <p:cNvSpPr txBox="1"/>
          <p:nvPr/>
        </p:nvSpPr>
        <p:spPr>
          <a:xfrm>
            <a:off x="4246245" y="4522470"/>
            <a:ext cx="606425" cy="530860"/>
          </a:xfrm>
          <a:prstGeom prst="rect">
            <a:avLst/>
          </a:prstGeom>
          <a:noFill/>
        </p:spPr>
        <p:txBody>
          <a:bodyPr wrap="none" anchor="ctr">
            <a:noAutofit/>
          </a:bodyPr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9"/>
          <p:cNvSpPr txBox="1"/>
          <p:nvPr/>
        </p:nvSpPr>
        <p:spPr>
          <a:xfrm>
            <a:off x="5373863" y="4329239"/>
            <a:ext cx="2397394" cy="6223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数据挖掘建模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57" grpId="0" bldLvl="0" animBg="1"/>
      <p:bldP spid="52" grpId="0" bldLvl="0" animBg="1"/>
      <p:bldP spid="49" grpId="0"/>
      <p:bldP spid="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数据挖掘建模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65590" cy="368300"/>
            <a:chOff x="0" y="4764643"/>
            <a:chExt cx="916559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2457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455" y="78232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建立线性模型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18160" y="3817620"/>
            <a:ext cx="71558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所有数值型变量都作为特征进行线性回归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36245" y="1184910"/>
          <a:ext cx="7025640" cy="212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019925" imgH="2771775" progId="Paint.Picture">
                  <p:embed/>
                </p:oleObj>
              </mc:Choice>
              <mc:Fallback>
                <p:oleObj name="" r:id="rId1" imgW="7019925" imgH="27717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6245" y="1184910"/>
                        <a:ext cx="7025640" cy="212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数据挖掘建模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455" y="78232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最终排名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38455" y="1311910"/>
            <a:ext cx="45199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经历了近20次的修改，最终获得第五名</a:t>
            </a:r>
            <a:endParaRPr lang="zh-CN" altLang="en-US"/>
          </a:p>
        </p:txBody>
      </p:sp>
      <p:graphicFrame>
        <p:nvGraphicFramePr>
          <p:cNvPr id="19" name="对象 18"/>
          <p:cNvGraphicFramePr/>
          <p:nvPr/>
        </p:nvGraphicFramePr>
        <p:xfrm>
          <a:off x="423545" y="1931670"/>
          <a:ext cx="6366510" cy="21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" imgW="9686925" imgH="3286125" progId="Paint.Picture">
                  <p:embed/>
                </p:oleObj>
              </mc:Choice>
              <mc:Fallback>
                <p:oleObj name="" r:id="rId1" imgW="9686925" imgH="3286125" progId="Paint.Picture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3545" y="1931670"/>
                        <a:ext cx="6366510" cy="21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数据挖掘建模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455" y="782320"/>
            <a:ext cx="653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7870" y="1356360"/>
            <a:ext cx="81286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通过这次竞赛，让我从零基础到入门，这个过程比较艰辛，但是收获了很多。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2.对其他很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模型学习的很浅，我相信多试几个不同的模型，会有更好的效果，在今后我会多多学习相关知识，参加这几个网站上的竞赛，来提升自己。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26494" y="2324841"/>
            <a:ext cx="510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  恳谢恩师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33af44c9fe23df8286f99d06e678fd1b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036978" y="0"/>
            <a:ext cx="4230470" cy="4063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4"/>
          <p:cNvSpPr txBox="1"/>
          <p:nvPr/>
        </p:nvSpPr>
        <p:spPr>
          <a:xfrm>
            <a:off x="6322516" y="664727"/>
            <a:ext cx="1675130" cy="1731244"/>
          </a:xfrm>
          <a:prstGeom prst="rect">
            <a:avLst/>
          </a:prstGeom>
          <a:noFill/>
        </p:spPr>
        <p:txBody>
          <a:bodyPr wrap="square" anchor="ctr">
            <a:normAutofit fontScale="92500"/>
          </a:bodyPr>
          <a:lstStyle/>
          <a:p>
            <a:pPr algn="ctr"/>
            <a:r>
              <a:rPr lang="en-US" altLang="zh-CN" sz="9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2185035" y="1445895"/>
            <a:ext cx="4017645" cy="94996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8580" y="2692400"/>
            <a:ext cx="3002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竞赛简介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33af44c9fe23df8286f99d06e678fd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505325">
            <a:off x="6492319" y="1811664"/>
            <a:ext cx="5376448" cy="5164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2573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竞赛简介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9332"/>
            <a:chOff x="0" y="4764643"/>
            <a:chExt cx="9144000" cy="369332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9463" y="697230"/>
            <a:ext cx="214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任务与数据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5"/>
          <p:cNvSpPr/>
          <p:nvPr/>
        </p:nvSpPr>
        <p:spPr>
          <a:xfrm>
            <a:off x="172085" y="1157605"/>
            <a:ext cx="8799195" cy="3607435"/>
          </a:xfrm>
          <a:prstGeom prst="rect">
            <a:avLst/>
          </a:prstGeom>
        </p:spPr>
        <p:txBody>
          <a:bodyPr wrap="square" lIns="144000" rIns="144000">
            <a:noAutofit/>
          </a:bodyPr>
          <a:lstStyle/>
          <a:p>
            <a:pPr algn="l" font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给定一段时间内的北京天气相关指数数据和北京PM2.5指数等，建立模型预测接下来一段时间内北京的PM2.5指数。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数据主要包括2010年1月1日至2014年12月31日间北京pm2.5指数以及相关天气指数数据。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数据分为训练数据和测试数据，分别保存在train.csv和test_noLabel.csv两个文件中。其中训练数据主要包括35746条记录，13个字段，主要字段说明如下: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(1)ID：样本编号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(2)date：观测数据发生的日期（年-月-日）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(3)hour：观测数据发生的时间点（时）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(4)Label：观测时间点对应的pm2.5指数（(ug/m^3)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(5)DEWP：露点，空气中水气含量达到饱和的气温（â„ƒ）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(6)TEMP：温度，观测时间点对应的温度（â„ƒ）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(7)PRES：压强，观测时间点对应的压强（hPa）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(8) Iws：累积风速，观测时间点对应的累积风速（m/s）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10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2573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竞赛简介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9463" y="697230"/>
            <a:ext cx="214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任务与数据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5"/>
          <p:cNvSpPr/>
          <p:nvPr/>
        </p:nvSpPr>
        <p:spPr>
          <a:xfrm>
            <a:off x="172085" y="1157605"/>
            <a:ext cx="8799195" cy="3607435"/>
          </a:xfrm>
          <a:prstGeom prst="rect">
            <a:avLst/>
          </a:prstGeom>
        </p:spPr>
        <p:txBody>
          <a:bodyPr wrap="square" lIns="144000" rIns="144000">
            <a:noAutofit/>
          </a:bodyPr>
          <a:lstStyle/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(9)Is：累计降雪，到观测时间点为止累计降雪的时长（小时）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(10) Ir：累计降雨，到观测时间点为止累计降雨的时长（小时）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(11)cbwd_NE：观测时间点对应的风向为东北风(m/s)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cbwd_NW：观测时间点对应的风向为西北风(m/s)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(13)cbwd_SE：观测时间点对应的风向为东南风(m/s)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(14)cbwd_cv：观测时间点对应的风向为静风(m/s)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测试数据主要包括6011条记录，12个字段，测试数据的字段信息和训练数据相比，除了不包括Label字段以外其他完全相同。学员需要通过所学的知识，利用训练数据建立回归模型，并用于预测测试数据相应的pm2.5指数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4"/>
          <p:cNvSpPr txBox="1"/>
          <p:nvPr/>
        </p:nvSpPr>
        <p:spPr>
          <a:xfrm>
            <a:off x="6322516" y="664727"/>
            <a:ext cx="1675130" cy="1731244"/>
          </a:xfrm>
          <a:prstGeom prst="rect">
            <a:avLst/>
          </a:prstGeom>
          <a:noFill/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altLang="zh-CN" sz="9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2185035" y="1445895"/>
            <a:ext cx="4017645" cy="94996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8580" y="2692400"/>
            <a:ext cx="3002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33af44c9fe23df8286f99d06e678fd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505325">
            <a:off x="6492319" y="1811664"/>
            <a:ext cx="5376448" cy="5164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452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9463" y="697230"/>
            <a:ext cx="214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数据读取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14330" y="2276604"/>
            <a:ext cx="4319905" cy="2004695"/>
            <a:chOff x="1074709" y="3406262"/>
            <a:chExt cx="4319905" cy="2004695"/>
          </a:xfrm>
        </p:grpSpPr>
        <p:sp>
          <p:nvSpPr>
            <p:cNvPr id="28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1"/>
            <p:cNvSpPr txBox="1"/>
            <p:nvPr/>
          </p:nvSpPr>
          <p:spPr bwMode="auto">
            <a:xfrm>
              <a:off x="1163081" y="4264779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5"/>
            <p:cNvSpPr/>
            <p:nvPr/>
          </p:nvSpPr>
          <p:spPr>
            <a:xfrm>
              <a:off x="1392844" y="4226682"/>
              <a:ext cx="4001770" cy="118427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打印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train_data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test_data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的基本信息，所有属性都是非空，所以不包含缺失值。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4" name="对象 33"/>
          <p:cNvGraphicFramePr/>
          <p:nvPr/>
        </p:nvGraphicFramePr>
        <p:xfrm>
          <a:off x="2031365" y="1167765"/>
          <a:ext cx="680275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" imgW="5600700" imgH="619125" progId="Paint.Picture">
                  <p:embed/>
                </p:oleObj>
              </mc:Choice>
              <mc:Fallback>
                <p:oleObj name="" r:id="rId1" imgW="5600700" imgH="619125" progId="Paint.Picture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31365" y="1167765"/>
                        <a:ext cx="6802755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/>
          <p:nvPr/>
        </p:nvGraphicFramePr>
        <p:xfrm>
          <a:off x="247015" y="2535555"/>
          <a:ext cx="374015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3" imgW="3171825" imgH="2524125" progId="Paint.Picture">
                  <p:embed/>
                </p:oleObj>
              </mc:Choice>
              <mc:Fallback>
                <p:oleObj name="" r:id="rId3" imgW="3171825" imgH="2524125" progId="Paint.Picture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015" y="2535555"/>
                        <a:ext cx="3740150" cy="222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452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9420" y="697230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数据观察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41845" y="3135124"/>
            <a:ext cx="4297045" cy="1434645"/>
            <a:chOff x="1074709" y="3042407"/>
            <a:chExt cx="4297045" cy="1434645"/>
          </a:xfrm>
        </p:grpSpPr>
        <p:sp>
          <p:nvSpPr>
            <p:cNvPr id="28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1"/>
            <p:cNvSpPr txBox="1"/>
            <p:nvPr/>
          </p:nvSpPr>
          <p:spPr bwMode="auto">
            <a:xfrm>
              <a:off x="1163081" y="4264779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5"/>
            <p:cNvSpPr/>
            <p:nvPr/>
          </p:nvSpPr>
          <p:spPr>
            <a:xfrm>
              <a:off x="1369984" y="3042407"/>
              <a:ext cx="4001770" cy="118427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ctr"/>
              <a:r>
                <a:rPr 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发现时间字段需要被处理</a:t>
              </a:r>
              <a:endPara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365760" y="1762125"/>
          <a:ext cx="7121525" cy="137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076950" imgH="1371600" progId="Paint.Picture">
                  <p:embed/>
                </p:oleObj>
              </mc:Choice>
              <mc:Fallback>
                <p:oleObj name="" r:id="rId1" imgW="6076950" imgH="13716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760" y="1762125"/>
                        <a:ext cx="7121525" cy="137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7" grpId="0" bldLvl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33350"/>
            <a:ext cx="9144000" cy="457200"/>
            <a:chOff x="0" y="133350"/>
            <a:chExt cx="9144000" cy="457200"/>
          </a:xfrm>
        </p:grpSpPr>
        <p:sp>
          <p:nvSpPr>
            <p:cNvPr id="3" name="矩形 2"/>
            <p:cNvSpPr/>
            <p:nvPr/>
          </p:nvSpPr>
          <p:spPr>
            <a:xfrm>
              <a:off x="0" y="133350"/>
              <a:ext cx="9144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76110" y="259199"/>
              <a:ext cx="295275" cy="29527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378661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57399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159950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516302" y="259199"/>
              <a:ext cx="295275" cy="2952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247058" y="179071"/>
            <a:ext cx="384810" cy="384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53" y="163831"/>
            <a:ext cx="1452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942" y="140970"/>
            <a:ext cx="45719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4764643"/>
            <a:ext cx="9144000" cy="368300"/>
            <a:chOff x="0" y="4764643"/>
            <a:chExt cx="9144000" cy="368300"/>
          </a:xfrm>
        </p:grpSpPr>
        <p:sp>
          <p:nvSpPr>
            <p:cNvPr id="8" name="矩形 7"/>
            <p:cNvSpPr/>
            <p:nvPr/>
          </p:nvSpPr>
          <p:spPr>
            <a:xfrm>
              <a:off x="0" y="4804648"/>
              <a:ext cx="9144000" cy="2819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02980" y="4764643"/>
              <a:ext cx="541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9420" y="697230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将时间字段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14330" y="1434167"/>
            <a:ext cx="3450321" cy="820202"/>
            <a:chOff x="1074709" y="3406262"/>
            <a:chExt cx="3450321" cy="820202"/>
          </a:xfrm>
        </p:grpSpPr>
        <p:sp>
          <p:nvSpPr>
            <p:cNvPr id="25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14330" y="1912749"/>
            <a:ext cx="4297045" cy="1434645"/>
            <a:chOff x="1074709" y="3042407"/>
            <a:chExt cx="4297045" cy="1434645"/>
          </a:xfrm>
        </p:grpSpPr>
        <p:sp>
          <p:nvSpPr>
            <p:cNvPr id="28" name="TextBox 31"/>
            <p:cNvSpPr txBox="1"/>
            <p:nvPr/>
          </p:nvSpPr>
          <p:spPr bwMode="auto">
            <a:xfrm>
              <a:off x="1163081" y="3406262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5"/>
            <p:cNvSpPr/>
            <p:nvPr/>
          </p:nvSpPr>
          <p:spPr>
            <a:xfrm>
              <a:off x="1074709" y="3652039"/>
              <a:ext cx="3450321" cy="57442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点击此处更换文本点击此处更换文本点击此处更换文本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1"/>
            <p:cNvSpPr txBox="1"/>
            <p:nvPr/>
          </p:nvSpPr>
          <p:spPr bwMode="auto">
            <a:xfrm>
              <a:off x="1163081" y="4264779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5"/>
            <p:cNvSpPr/>
            <p:nvPr/>
          </p:nvSpPr>
          <p:spPr>
            <a:xfrm>
              <a:off x="1369984" y="3042407"/>
              <a:ext cx="4001770" cy="1184275"/>
            </a:xfrm>
            <a:prstGeom prst="rect">
              <a:avLst/>
            </a:prstGeom>
          </p:spPr>
          <p:txBody>
            <a:bodyPr wrap="square" lIns="144000" rIns="144000">
              <a:noAutofit/>
            </a:bodyPr>
            <a:lstStyle/>
            <a:p>
              <a:pPr fontAlgn="ctr"/>
              <a:endPara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ctr"/>
              <a:r>
                <a:rPr 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date时间字段，将其转化为年月日周</a:t>
              </a:r>
              <a:r>
                <a:rPr 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0" name="对象 39"/>
          <p:cNvGraphicFramePr/>
          <p:nvPr/>
        </p:nvGraphicFramePr>
        <p:xfrm>
          <a:off x="631825" y="1275715"/>
          <a:ext cx="3374390" cy="259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1" imgW="3371850" imgH="2590800" progId="Paint.Picture">
                  <p:embed/>
                </p:oleObj>
              </mc:Choice>
              <mc:Fallback>
                <p:oleObj name="" r:id="rId1" imgW="3371850" imgH="2590800" progId="Paint.Picture">
                  <p:embed/>
                  <p:pic>
                    <p:nvPicPr>
                      <p:cNvPr id="0" name="图片 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1825" y="1275715"/>
                        <a:ext cx="3374390" cy="2592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10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4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335B74"/>
      </a:accent1>
      <a:accent2>
        <a:srgbClr val="335B74"/>
      </a:accent2>
      <a:accent3>
        <a:srgbClr val="335B74"/>
      </a:accent3>
      <a:accent4>
        <a:srgbClr val="335B74"/>
      </a:accent4>
      <a:accent5>
        <a:srgbClr val="335B74"/>
      </a:accent5>
      <a:accent6>
        <a:srgbClr val="335B74"/>
      </a:accent6>
      <a:hlink>
        <a:srgbClr val="335B74"/>
      </a:hlink>
      <a:folHlink>
        <a:srgbClr val="335B74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发光边缘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2372</Words>
  <Application>WPS 演示</Application>
  <PresentationFormat>全屏显示(16:9)</PresentationFormat>
  <Paragraphs>337</Paragraphs>
  <Slides>23</Slides>
  <Notes>24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23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Calibri</vt:lpstr>
      <vt:lpstr>Arial Unicode MS</vt:lpstr>
      <vt:lpstr>等线 Light</vt:lpstr>
      <vt:lpstr>Calibri Light</vt:lpstr>
      <vt:lpstr>等线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18810152860</cp:lastModifiedBy>
  <cp:revision>98</cp:revision>
  <dcterms:created xsi:type="dcterms:W3CDTF">2017-05-19T12:55:00Z</dcterms:created>
  <dcterms:modified xsi:type="dcterms:W3CDTF">2020-12-07T00:11:57Z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